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1260157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528" y="-114"/>
      </p:cViewPr>
      <p:guideLst>
        <p:guide orient="horz" pos="2160"/>
        <p:guide pos="3969"/>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74246" y="359898"/>
            <a:ext cx="10207276"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74246" y="1850064"/>
            <a:ext cx="10207276"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344293C-10B9-47C4-AAE5-F3AB187410F6}" type="datetimeFigureOut">
              <a:rPr lang="en-US" smtClean="0"/>
              <a:pPr/>
              <a:t>3/1/2010</a:t>
            </a:fld>
            <a:endParaRPr lang="en-ZA"/>
          </a:p>
        </p:txBody>
      </p:sp>
      <p:sp>
        <p:nvSpPr>
          <p:cNvPr id="20" name="Footer Placeholder 19"/>
          <p:cNvSpPr>
            <a:spLocks noGrp="1"/>
          </p:cNvSpPr>
          <p:nvPr>
            <p:ph type="ftr" sz="quarter" idx="11"/>
          </p:nvPr>
        </p:nvSpPr>
        <p:spPr/>
        <p:txBody>
          <a:bodyPr/>
          <a:lstStyle>
            <a:extLst/>
          </a:lstStyle>
          <a:p>
            <a:endParaRPr lang="en-ZA"/>
          </a:p>
        </p:txBody>
      </p:sp>
      <p:sp>
        <p:nvSpPr>
          <p:cNvPr id="10" name="Slide Number Placeholder 9"/>
          <p:cNvSpPr>
            <a:spLocks noGrp="1"/>
          </p:cNvSpPr>
          <p:nvPr>
            <p:ph type="sldNum" sz="quarter" idx="12"/>
          </p:nvPr>
        </p:nvSpPr>
        <p:spPr/>
        <p:txBody>
          <a:bodyPr/>
          <a:lstStyle>
            <a:extLst/>
          </a:lstStyle>
          <a:p>
            <a:fld id="{4F835336-0B24-468C-9F85-43F2F60CF333}" type="slidenum">
              <a:rPr lang="en-ZA" smtClean="0"/>
              <a:pPr/>
              <a:t>‹#›</a:t>
            </a:fld>
            <a:endParaRPr lang="en-ZA"/>
          </a:p>
        </p:txBody>
      </p:sp>
      <p:sp>
        <p:nvSpPr>
          <p:cNvPr id="8" name="Oval 7"/>
          <p:cNvSpPr/>
          <p:nvPr/>
        </p:nvSpPr>
        <p:spPr>
          <a:xfrm>
            <a:off x="1269851" y="1413802"/>
            <a:ext cx="28983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594733" y="1345016"/>
            <a:ext cx="88211"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344293C-10B9-47C4-AAE5-F3AB187410F6}" type="datetimeFigureOut">
              <a:rPr lang="en-US" smtClean="0"/>
              <a:pPr/>
              <a:t>3/1/2010</a:t>
            </a:fld>
            <a:endParaRPr lang="en-ZA"/>
          </a:p>
        </p:txBody>
      </p:sp>
      <p:sp>
        <p:nvSpPr>
          <p:cNvPr id="5" name="Footer Placeholder 4"/>
          <p:cNvSpPr>
            <a:spLocks noGrp="1"/>
          </p:cNvSpPr>
          <p:nvPr>
            <p:ph type="ftr" sz="quarter" idx="11"/>
          </p:nvPr>
        </p:nvSpPr>
        <p:spPr/>
        <p:txBody>
          <a:bodyPr/>
          <a:lstStyle>
            <a:extLst/>
          </a:lstStyle>
          <a:p>
            <a:endParaRPr lang="en-ZA"/>
          </a:p>
        </p:txBody>
      </p:sp>
      <p:sp>
        <p:nvSpPr>
          <p:cNvPr id="6" name="Slide Number Placeholder 5"/>
          <p:cNvSpPr>
            <a:spLocks noGrp="1"/>
          </p:cNvSpPr>
          <p:nvPr>
            <p:ph type="sldNum" sz="quarter" idx="12"/>
          </p:nvPr>
        </p:nvSpPr>
        <p:spPr/>
        <p:txBody>
          <a:bodyPr/>
          <a:lstStyle>
            <a:extLst/>
          </a:lstStyle>
          <a:p>
            <a:fld id="{4F835336-0B24-468C-9F85-43F2F60CF333}"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51182" y="274641"/>
            <a:ext cx="2520315"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75198" y="274642"/>
            <a:ext cx="7665958"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344293C-10B9-47C4-AAE5-F3AB187410F6}" type="datetimeFigureOut">
              <a:rPr lang="en-US" smtClean="0"/>
              <a:pPr/>
              <a:t>3/1/2010</a:t>
            </a:fld>
            <a:endParaRPr lang="en-ZA"/>
          </a:p>
        </p:txBody>
      </p:sp>
      <p:sp>
        <p:nvSpPr>
          <p:cNvPr id="5" name="Footer Placeholder 4"/>
          <p:cNvSpPr>
            <a:spLocks noGrp="1"/>
          </p:cNvSpPr>
          <p:nvPr>
            <p:ph type="ftr" sz="quarter" idx="11"/>
          </p:nvPr>
        </p:nvSpPr>
        <p:spPr/>
        <p:txBody>
          <a:bodyPr/>
          <a:lstStyle>
            <a:extLst/>
          </a:lstStyle>
          <a:p>
            <a:endParaRPr lang="en-ZA"/>
          </a:p>
        </p:txBody>
      </p:sp>
      <p:sp>
        <p:nvSpPr>
          <p:cNvPr id="6" name="Slide Number Placeholder 5"/>
          <p:cNvSpPr>
            <a:spLocks noGrp="1"/>
          </p:cNvSpPr>
          <p:nvPr>
            <p:ph type="sldNum" sz="quarter" idx="12"/>
          </p:nvPr>
        </p:nvSpPr>
        <p:spPr/>
        <p:txBody>
          <a:bodyPr/>
          <a:lstStyle>
            <a:extLst/>
          </a:lstStyle>
          <a:p>
            <a:fld id="{4F835336-0B24-468C-9F85-43F2F60CF333}"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344293C-10B9-47C4-AAE5-F3AB187410F6}" type="datetimeFigureOut">
              <a:rPr lang="en-US" smtClean="0"/>
              <a:pPr/>
              <a:t>3/1/2010</a:t>
            </a:fld>
            <a:endParaRPr lang="en-ZA"/>
          </a:p>
        </p:txBody>
      </p:sp>
      <p:sp>
        <p:nvSpPr>
          <p:cNvPr id="5" name="Footer Placeholder 4"/>
          <p:cNvSpPr>
            <a:spLocks noGrp="1"/>
          </p:cNvSpPr>
          <p:nvPr>
            <p:ph type="ftr" sz="quarter" idx="11"/>
          </p:nvPr>
        </p:nvSpPr>
        <p:spPr/>
        <p:txBody>
          <a:bodyPr/>
          <a:lstStyle>
            <a:extLst/>
          </a:lstStyle>
          <a:p>
            <a:endParaRPr lang="en-ZA"/>
          </a:p>
        </p:txBody>
      </p:sp>
      <p:sp>
        <p:nvSpPr>
          <p:cNvPr id="6" name="Slide Number Placeholder 5"/>
          <p:cNvSpPr>
            <a:spLocks noGrp="1"/>
          </p:cNvSpPr>
          <p:nvPr>
            <p:ph type="sldNum" sz="quarter" idx="12"/>
          </p:nvPr>
        </p:nvSpPr>
        <p:spPr/>
        <p:txBody>
          <a:bodyPr/>
          <a:lstStyle>
            <a:extLst/>
          </a:lstStyle>
          <a:p>
            <a:fld id="{4F835336-0B24-468C-9F85-43F2F60CF333}"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46109" y="-54"/>
            <a:ext cx="9451182"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3553347" y="2600325"/>
            <a:ext cx="8821103"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553347" y="1066800"/>
            <a:ext cx="8821103"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344293C-10B9-47C4-AAE5-F3AB187410F6}" type="datetimeFigureOut">
              <a:rPr lang="en-US" smtClean="0"/>
              <a:pPr/>
              <a:t>3/1/2010</a:t>
            </a:fld>
            <a:endParaRPr lang="en-ZA"/>
          </a:p>
        </p:txBody>
      </p:sp>
      <p:sp>
        <p:nvSpPr>
          <p:cNvPr id="5" name="Footer Placeholder 4"/>
          <p:cNvSpPr>
            <a:spLocks noGrp="1"/>
          </p:cNvSpPr>
          <p:nvPr>
            <p:ph type="ftr" sz="quarter" idx="11"/>
          </p:nvPr>
        </p:nvSpPr>
        <p:spPr/>
        <p:txBody>
          <a:bodyPr/>
          <a:lstStyle>
            <a:extLst/>
          </a:lstStyle>
          <a:p>
            <a:endParaRPr lang="en-ZA"/>
          </a:p>
        </p:txBody>
      </p:sp>
      <p:sp>
        <p:nvSpPr>
          <p:cNvPr id="6" name="Slide Number Placeholder 5"/>
          <p:cNvSpPr>
            <a:spLocks noGrp="1"/>
          </p:cNvSpPr>
          <p:nvPr>
            <p:ph type="sldNum" sz="quarter" idx="12"/>
          </p:nvPr>
        </p:nvSpPr>
        <p:spPr/>
        <p:txBody>
          <a:bodyPr/>
          <a:lstStyle>
            <a:extLst/>
          </a:lstStyle>
          <a:p>
            <a:fld id="{4F835336-0B24-468C-9F85-43F2F60CF333}" type="slidenum">
              <a:rPr lang="en-ZA" smtClean="0"/>
              <a:pPr/>
              <a:t>‹#›</a:t>
            </a:fld>
            <a:endParaRPr lang="en-ZA"/>
          </a:p>
        </p:txBody>
      </p:sp>
      <p:sp>
        <p:nvSpPr>
          <p:cNvPr id="10" name="Rectangle 9"/>
          <p:cNvSpPr/>
          <p:nvPr/>
        </p:nvSpPr>
        <p:spPr bwMode="invGray">
          <a:xfrm>
            <a:off x="3150395" y="0"/>
            <a:ext cx="105013"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993730" y="2814656"/>
            <a:ext cx="28983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3318614" y="2745870"/>
            <a:ext cx="88211"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78448" y="274320"/>
            <a:ext cx="10333292"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978447" y="1524000"/>
            <a:ext cx="504063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271109" y="1524000"/>
            <a:ext cx="504063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344293C-10B9-47C4-AAE5-F3AB187410F6}" type="datetimeFigureOut">
              <a:rPr lang="en-US" smtClean="0"/>
              <a:pPr/>
              <a:t>3/1/2010</a:t>
            </a:fld>
            <a:endParaRPr lang="en-ZA"/>
          </a:p>
        </p:txBody>
      </p:sp>
      <p:sp>
        <p:nvSpPr>
          <p:cNvPr id="6" name="Footer Placeholder 5"/>
          <p:cNvSpPr>
            <a:spLocks noGrp="1"/>
          </p:cNvSpPr>
          <p:nvPr>
            <p:ph type="ftr" sz="quarter" idx="11"/>
          </p:nvPr>
        </p:nvSpPr>
        <p:spPr/>
        <p:txBody>
          <a:bodyPr/>
          <a:lstStyle>
            <a:extLst/>
          </a:lstStyle>
          <a:p>
            <a:endParaRPr lang="en-ZA"/>
          </a:p>
        </p:txBody>
      </p:sp>
      <p:sp>
        <p:nvSpPr>
          <p:cNvPr id="7" name="Slide Number Placeholder 6"/>
          <p:cNvSpPr>
            <a:spLocks noGrp="1"/>
          </p:cNvSpPr>
          <p:nvPr>
            <p:ph type="sldNum" sz="quarter" idx="12"/>
          </p:nvPr>
        </p:nvSpPr>
        <p:spPr/>
        <p:txBody>
          <a:bodyPr/>
          <a:lstStyle>
            <a:extLst/>
          </a:lstStyle>
          <a:p>
            <a:fld id="{4F835336-0B24-468C-9F85-43F2F60CF333}"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080" y="5160336"/>
            <a:ext cx="11341418"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30079" y="328278"/>
            <a:ext cx="5544693"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426804" y="328278"/>
            <a:ext cx="5544693"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30079" y="969336"/>
            <a:ext cx="5544693"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426804" y="969336"/>
            <a:ext cx="5544693"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344293C-10B9-47C4-AAE5-F3AB187410F6}" type="datetimeFigureOut">
              <a:rPr lang="en-US" smtClean="0"/>
              <a:pPr/>
              <a:t>3/1/2010</a:t>
            </a:fld>
            <a:endParaRPr lang="en-ZA"/>
          </a:p>
        </p:txBody>
      </p:sp>
      <p:sp>
        <p:nvSpPr>
          <p:cNvPr id="8" name="Footer Placeholder 7"/>
          <p:cNvSpPr>
            <a:spLocks noGrp="1"/>
          </p:cNvSpPr>
          <p:nvPr>
            <p:ph type="ftr" sz="quarter" idx="11"/>
          </p:nvPr>
        </p:nvSpPr>
        <p:spPr/>
        <p:txBody>
          <a:bodyPr/>
          <a:lstStyle>
            <a:extLst/>
          </a:lstStyle>
          <a:p>
            <a:endParaRPr lang="en-ZA"/>
          </a:p>
        </p:txBody>
      </p:sp>
      <p:sp>
        <p:nvSpPr>
          <p:cNvPr id="9" name="Slide Number Placeholder 8"/>
          <p:cNvSpPr>
            <a:spLocks noGrp="1"/>
          </p:cNvSpPr>
          <p:nvPr>
            <p:ph type="sldNum" sz="quarter" idx="12"/>
          </p:nvPr>
        </p:nvSpPr>
        <p:spPr/>
        <p:txBody>
          <a:bodyPr/>
          <a:lstStyle>
            <a:extLst/>
          </a:lstStyle>
          <a:p>
            <a:fld id="{4F835336-0B24-468C-9F85-43F2F60CF333}"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78448" y="274320"/>
            <a:ext cx="10333292"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344293C-10B9-47C4-AAE5-F3AB187410F6}" type="datetimeFigureOut">
              <a:rPr lang="en-US" smtClean="0"/>
              <a:pPr/>
              <a:t>3/1/2010</a:t>
            </a:fld>
            <a:endParaRPr lang="en-ZA"/>
          </a:p>
        </p:txBody>
      </p:sp>
      <p:sp>
        <p:nvSpPr>
          <p:cNvPr id="4" name="Footer Placeholder 3"/>
          <p:cNvSpPr>
            <a:spLocks noGrp="1"/>
          </p:cNvSpPr>
          <p:nvPr>
            <p:ph type="ftr" sz="quarter" idx="11"/>
          </p:nvPr>
        </p:nvSpPr>
        <p:spPr/>
        <p:txBody>
          <a:bodyPr/>
          <a:lstStyle>
            <a:extLst/>
          </a:lstStyle>
          <a:p>
            <a:endParaRPr lang="en-ZA"/>
          </a:p>
        </p:txBody>
      </p:sp>
      <p:sp>
        <p:nvSpPr>
          <p:cNvPr id="5" name="Slide Number Placeholder 4"/>
          <p:cNvSpPr>
            <a:spLocks noGrp="1"/>
          </p:cNvSpPr>
          <p:nvPr>
            <p:ph type="sldNum" sz="quarter" idx="12"/>
          </p:nvPr>
        </p:nvSpPr>
        <p:spPr/>
        <p:txBody>
          <a:bodyPr/>
          <a:lstStyle>
            <a:extLst/>
          </a:lstStyle>
          <a:p>
            <a:fld id="{4F835336-0B24-468C-9F85-43F2F60CF333}"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98775" y="0"/>
            <a:ext cx="112028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344293C-10B9-47C4-AAE5-F3AB187410F6}" type="datetimeFigureOut">
              <a:rPr lang="en-US" smtClean="0"/>
              <a:pPr/>
              <a:t>3/1/2010</a:t>
            </a:fld>
            <a:endParaRPr lang="en-ZA"/>
          </a:p>
        </p:txBody>
      </p:sp>
      <p:sp>
        <p:nvSpPr>
          <p:cNvPr id="3" name="Footer Placeholder 2"/>
          <p:cNvSpPr>
            <a:spLocks noGrp="1"/>
          </p:cNvSpPr>
          <p:nvPr>
            <p:ph type="ftr" sz="quarter" idx="11"/>
          </p:nvPr>
        </p:nvSpPr>
        <p:spPr/>
        <p:txBody>
          <a:bodyPr/>
          <a:lstStyle>
            <a:extLst/>
          </a:lstStyle>
          <a:p>
            <a:endParaRPr lang="en-ZA"/>
          </a:p>
        </p:txBody>
      </p:sp>
      <p:sp>
        <p:nvSpPr>
          <p:cNvPr id="4" name="Slide Number Placeholder 3"/>
          <p:cNvSpPr>
            <a:spLocks noGrp="1"/>
          </p:cNvSpPr>
          <p:nvPr>
            <p:ph type="sldNum" sz="quarter" idx="12"/>
          </p:nvPr>
        </p:nvSpPr>
        <p:spPr/>
        <p:txBody>
          <a:bodyPr/>
          <a:lstStyle>
            <a:extLst/>
          </a:lstStyle>
          <a:p>
            <a:fld id="{4F835336-0B24-468C-9F85-43F2F60CF333}" type="slidenum">
              <a:rPr lang="en-ZA" smtClean="0"/>
              <a:pPr/>
              <a:t>‹#›</a:t>
            </a:fld>
            <a:endParaRPr lang="en-ZA"/>
          </a:p>
        </p:txBody>
      </p:sp>
      <p:sp>
        <p:nvSpPr>
          <p:cNvPr id="6" name="Rectangle 5"/>
          <p:cNvSpPr/>
          <p:nvPr/>
        </p:nvSpPr>
        <p:spPr bwMode="invGray">
          <a:xfrm>
            <a:off x="1398776" y="-54"/>
            <a:ext cx="100813"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079" y="216778"/>
            <a:ext cx="5250657"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30079" y="1406964"/>
            <a:ext cx="5250657"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30078" y="2133602"/>
            <a:ext cx="11236405"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344293C-10B9-47C4-AAE5-F3AB187410F6}" type="datetimeFigureOut">
              <a:rPr lang="en-US" smtClean="0"/>
              <a:pPr/>
              <a:t>3/1/2010</a:t>
            </a:fld>
            <a:endParaRPr lang="en-ZA"/>
          </a:p>
        </p:txBody>
      </p:sp>
      <p:sp>
        <p:nvSpPr>
          <p:cNvPr id="6" name="Footer Placeholder 5"/>
          <p:cNvSpPr>
            <a:spLocks noGrp="1"/>
          </p:cNvSpPr>
          <p:nvPr>
            <p:ph type="ftr" sz="quarter" idx="11"/>
          </p:nvPr>
        </p:nvSpPr>
        <p:spPr/>
        <p:txBody>
          <a:bodyPr/>
          <a:lstStyle>
            <a:extLst/>
          </a:lstStyle>
          <a:p>
            <a:endParaRPr lang="en-ZA"/>
          </a:p>
        </p:txBody>
      </p:sp>
      <p:sp>
        <p:nvSpPr>
          <p:cNvPr id="7" name="Slide Number Placeholder 6"/>
          <p:cNvSpPr>
            <a:spLocks noGrp="1"/>
          </p:cNvSpPr>
          <p:nvPr>
            <p:ph type="sldNum" sz="quarter" idx="12"/>
          </p:nvPr>
        </p:nvSpPr>
        <p:spPr/>
        <p:txBody>
          <a:bodyPr/>
          <a:lstStyle>
            <a:extLst/>
          </a:lstStyle>
          <a:p>
            <a:fld id="{4F835336-0B24-468C-9F85-43F2F60CF333}"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12879" y="1066800"/>
            <a:ext cx="3780473"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344293C-10B9-47C4-AAE5-F3AB187410F6}" type="datetimeFigureOut">
              <a:rPr lang="en-US" smtClean="0"/>
              <a:pPr/>
              <a:t>3/1/2010</a:t>
            </a:fld>
            <a:endParaRPr lang="en-ZA"/>
          </a:p>
        </p:txBody>
      </p:sp>
      <p:sp>
        <p:nvSpPr>
          <p:cNvPr id="6" name="Footer Placeholder 5"/>
          <p:cNvSpPr>
            <a:spLocks noGrp="1"/>
          </p:cNvSpPr>
          <p:nvPr>
            <p:ph type="ftr" sz="quarter" idx="11"/>
          </p:nvPr>
        </p:nvSpPr>
        <p:spPr/>
        <p:txBody>
          <a:bodyPr/>
          <a:lstStyle>
            <a:extLst/>
          </a:lstStyle>
          <a:p>
            <a:endParaRPr lang="en-ZA"/>
          </a:p>
        </p:txBody>
      </p:sp>
      <p:sp>
        <p:nvSpPr>
          <p:cNvPr id="7" name="Slide Number Placeholder 6"/>
          <p:cNvSpPr>
            <a:spLocks noGrp="1"/>
          </p:cNvSpPr>
          <p:nvPr>
            <p:ph type="sldNum" sz="quarter" idx="12"/>
          </p:nvPr>
        </p:nvSpPr>
        <p:spPr/>
        <p:txBody>
          <a:bodyPr/>
          <a:lstStyle>
            <a:extLst/>
          </a:lstStyle>
          <a:p>
            <a:fld id="{4F835336-0B24-468C-9F85-43F2F60CF333}" type="slidenum">
              <a:rPr lang="en-ZA" smtClean="0"/>
              <a:pPr/>
              <a:t>‹#›</a:t>
            </a:fld>
            <a:endParaRPr lang="en-ZA"/>
          </a:p>
        </p:txBody>
      </p:sp>
      <p:sp>
        <p:nvSpPr>
          <p:cNvPr id="8" name="Rectangle 7"/>
          <p:cNvSpPr/>
          <p:nvPr/>
        </p:nvSpPr>
        <p:spPr>
          <a:xfrm>
            <a:off x="1050132" y="1066800"/>
            <a:ext cx="6300788"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55145" y="1143005"/>
            <a:ext cx="6090762"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46738" y="954341"/>
            <a:ext cx="945118"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6895679" y="936786"/>
            <a:ext cx="89471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1155145" y="4800600"/>
            <a:ext cx="6090762"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124448" y="-815922"/>
            <a:ext cx="225859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32651" y="21104"/>
            <a:ext cx="2345832"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252034" y="1055077"/>
            <a:ext cx="1551379"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395866" y="-54"/>
            <a:ext cx="1120571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978448" y="274638"/>
            <a:ext cx="10333292"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978448" y="1447800"/>
            <a:ext cx="10333292"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935618" y="6305550"/>
            <a:ext cx="2940368"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344293C-10B9-47C4-AAE5-F3AB187410F6}" type="datetimeFigureOut">
              <a:rPr lang="en-US" smtClean="0"/>
              <a:pPr/>
              <a:t>3/1/2010</a:t>
            </a:fld>
            <a:endParaRPr lang="en-ZA"/>
          </a:p>
        </p:txBody>
      </p:sp>
      <p:sp>
        <p:nvSpPr>
          <p:cNvPr id="10" name="Footer Placeholder 9"/>
          <p:cNvSpPr>
            <a:spLocks noGrp="1"/>
          </p:cNvSpPr>
          <p:nvPr>
            <p:ph type="ftr" sz="quarter" idx="3"/>
          </p:nvPr>
        </p:nvSpPr>
        <p:spPr>
          <a:xfrm>
            <a:off x="7875985" y="6305550"/>
            <a:ext cx="3990499"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ZA"/>
          </a:p>
        </p:txBody>
      </p:sp>
      <p:sp>
        <p:nvSpPr>
          <p:cNvPr id="22" name="Slide Number Placeholder 21"/>
          <p:cNvSpPr>
            <a:spLocks noGrp="1"/>
          </p:cNvSpPr>
          <p:nvPr>
            <p:ph type="sldNum" sz="quarter" idx="4"/>
          </p:nvPr>
        </p:nvSpPr>
        <p:spPr>
          <a:xfrm>
            <a:off x="11870683" y="6305550"/>
            <a:ext cx="630079"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F835336-0B24-468C-9F85-43F2F60CF333}" type="slidenum">
              <a:rPr lang="en-ZA" smtClean="0"/>
              <a:pPr/>
              <a:t>‹#›</a:t>
            </a:fld>
            <a:endParaRPr lang="en-ZA"/>
          </a:p>
        </p:txBody>
      </p:sp>
      <p:sp>
        <p:nvSpPr>
          <p:cNvPr id="15" name="Rectangle 14"/>
          <p:cNvSpPr/>
          <p:nvPr/>
        </p:nvSpPr>
        <p:spPr bwMode="invGray">
          <a:xfrm>
            <a:off x="1398776" y="-54"/>
            <a:ext cx="100813"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ZA" sz="6600" dirty="0" smtClean="0"/>
              <a:t>The Merchant of Venice</a:t>
            </a:r>
            <a:endParaRPr lang="en-ZA" sz="6600" dirty="0"/>
          </a:p>
        </p:txBody>
      </p:sp>
      <p:sp>
        <p:nvSpPr>
          <p:cNvPr id="3" name="Subtitle 2"/>
          <p:cNvSpPr>
            <a:spLocks noGrp="1"/>
          </p:cNvSpPr>
          <p:nvPr>
            <p:ph type="subTitle" idx="1"/>
          </p:nvPr>
        </p:nvSpPr>
        <p:spPr/>
        <p:txBody>
          <a:bodyPr>
            <a:normAutofit/>
          </a:bodyPr>
          <a:lstStyle/>
          <a:p>
            <a:r>
              <a:rPr lang="en-ZA" sz="4800" dirty="0" smtClean="0"/>
              <a:t>Answers Act 2</a:t>
            </a:r>
            <a:endParaRPr lang="en-ZA" sz="4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9. How does Jessica feel about her father and about living in his house?</a:t>
            </a:r>
            <a:endParaRPr lang="en-ZA" dirty="0"/>
          </a:p>
        </p:txBody>
      </p:sp>
      <p:sp>
        <p:nvSpPr>
          <p:cNvPr id="3" name="Content Placeholder 2"/>
          <p:cNvSpPr>
            <a:spLocks noGrp="1"/>
          </p:cNvSpPr>
          <p:nvPr>
            <p:ph idx="1"/>
          </p:nvPr>
        </p:nvSpPr>
        <p:spPr>
          <a:xfrm>
            <a:off x="1978448" y="1447800"/>
            <a:ext cx="10239788" cy="4910158"/>
          </a:xfrm>
        </p:spPr>
        <p:txBody>
          <a:bodyPr>
            <a:normAutofit/>
          </a:bodyPr>
          <a:lstStyle/>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She is ashamed of her father. </a:t>
            </a:r>
          </a:p>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Shylock’s house is like hell to her.</a:t>
            </a:r>
            <a:endParaRPr lang="en-Z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10. Who is Jessica in love with and why would Shylock not accept it?</a:t>
            </a:r>
            <a:endParaRPr lang="en-ZA" dirty="0"/>
          </a:p>
        </p:txBody>
      </p:sp>
      <p:sp>
        <p:nvSpPr>
          <p:cNvPr id="3" name="Content Placeholder 2"/>
          <p:cNvSpPr>
            <a:spLocks noGrp="1"/>
          </p:cNvSpPr>
          <p:nvPr>
            <p:ph idx="1"/>
          </p:nvPr>
        </p:nvSpPr>
        <p:spPr>
          <a:xfrm>
            <a:off x="1978448" y="1447800"/>
            <a:ext cx="10239788" cy="4910158"/>
          </a:xfrm>
        </p:spPr>
        <p:txBody>
          <a:bodyPr>
            <a:normAutofit/>
          </a:bodyPr>
          <a:lstStyle/>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Lorenzo.</a:t>
            </a:r>
          </a:p>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Lorenzo is a Christian. Jewish daughters never marry Christian men.</a:t>
            </a:r>
            <a:endParaRPr lang="en-Z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11. What is the message that Lorenzo receives from Jessica?</a:t>
            </a:r>
            <a:endParaRPr lang="en-ZA" dirty="0"/>
          </a:p>
        </p:txBody>
      </p:sp>
      <p:sp>
        <p:nvSpPr>
          <p:cNvPr id="3" name="Content Placeholder 2"/>
          <p:cNvSpPr>
            <a:spLocks noGrp="1"/>
          </p:cNvSpPr>
          <p:nvPr>
            <p:ph idx="1"/>
          </p:nvPr>
        </p:nvSpPr>
        <p:spPr>
          <a:xfrm>
            <a:off x="1978448" y="1447800"/>
            <a:ext cx="10239788" cy="4910158"/>
          </a:xfrm>
        </p:spPr>
        <p:txBody>
          <a:bodyPr>
            <a:normAutofit fontScale="85000" lnSpcReduction="20000"/>
          </a:bodyPr>
          <a:lstStyle/>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She tells Lorenzo how he must take her from her father’s house.</a:t>
            </a:r>
          </a:p>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She says which jewels she will take with her.</a:t>
            </a:r>
          </a:p>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She also says how she will be dressed.</a:t>
            </a:r>
            <a:endParaRPr lang="en-Z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2" name="laser.wav"/>
                                        </p:tgtEl>
                                      </p:cMediaNode>
                                    </p:audio>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subTnLst>
                                    <p:audio>
                                      <p:cMediaNode>
                                        <p:cTn display="0" masterRel="sameClick">
                                          <p:stCondLst>
                                            <p:cond evt="begin" delay="0">
                                              <p:tn val="20"/>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12. Where is Shylock going?</a:t>
            </a:r>
            <a:endParaRPr lang="en-ZA" dirty="0"/>
          </a:p>
        </p:txBody>
      </p:sp>
      <p:sp>
        <p:nvSpPr>
          <p:cNvPr id="3" name="Content Placeholder 2"/>
          <p:cNvSpPr>
            <a:spLocks noGrp="1"/>
          </p:cNvSpPr>
          <p:nvPr>
            <p:ph idx="1"/>
          </p:nvPr>
        </p:nvSpPr>
        <p:spPr>
          <a:xfrm>
            <a:off x="1978448" y="1447800"/>
            <a:ext cx="10239788" cy="4910158"/>
          </a:xfrm>
        </p:spPr>
        <p:txBody>
          <a:bodyPr>
            <a:normAutofit/>
          </a:bodyPr>
          <a:lstStyle/>
          <a:p>
            <a:r>
              <a:rPr lang="en-ZA" sz="6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Bassanio</a:t>
            </a:r>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invited him for dinner.</a:t>
            </a:r>
            <a:endParaRPr lang="en-Z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13. List the things Shylock trusts his daughter with?</a:t>
            </a:r>
            <a:endParaRPr lang="en-ZA" dirty="0"/>
          </a:p>
        </p:txBody>
      </p:sp>
      <p:sp>
        <p:nvSpPr>
          <p:cNvPr id="3" name="Content Placeholder 2"/>
          <p:cNvSpPr>
            <a:spLocks noGrp="1"/>
          </p:cNvSpPr>
          <p:nvPr>
            <p:ph idx="1"/>
          </p:nvPr>
        </p:nvSpPr>
        <p:spPr>
          <a:xfrm>
            <a:off x="1978448" y="1447800"/>
            <a:ext cx="10239788" cy="4910158"/>
          </a:xfrm>
        </p:spPr>
        <p:txBody>
          <a:bodyPr>
            <a:normAutofit/>
          </a:bodyPr>
          <a:lstStyle/>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His keys</a:t>
            </a:r>
          </a:p>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His house</a:t>
            </a:r>
            <a:endParaRPr lang="en-Z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14. Why does </a:t>
            </a:r>
            <a:r>
              <a:rPr lang="en-ZA" dirty="0" err="1" smtClean="0"/>
              <a:t>Launcelot</a:t>
            </a:r>
            <a:r>
              <a:rPr lang="en-ZA" dirty="0" smtClean="0"/>
              <a:t> mention that his nose bled the other night?</a:t>
            </a:r>
            <a:endParaRPr lang="en-ZA" dirty="0"/>
          </a:p>
        </p:txBody>
      </p:sp>
      <p:sp>
        <p:nvSpPr>
          <p:cNvPr id="3" name="Content Placeholder 2"/>
          <p:cNvSpPr>
            <a:spLocks noGrp="1"/>
          </p:cNvSpPr>
          <p:nvPr>
            <p:ph idx="1"/>
          </p:nvPr>
        </p:nvSpPr>
        <p:spPr>
          <a:xfrm>
            <a:off x="1978448" y="1447800"/>
            <a:ext cx="10239788" cy="4910158"/>
          </a:xfrm>
        </p:spPr>
        <p:txBody>
          <a:bodyPr>
            <a:normAutofit fontScale="85000" lnSpcReduction="20000"/>
          </a:bodyPr>
          <a:lstStyle/>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 bleeding nose is a sign that something strange is going to happen.</a:t>
            </a:r>
          </a:p>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Shylock may think </a:t>
            </a:r>
            <a:r>
              <a:rPr lang="en-ZA" sz="6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Bassanio</a:t>
            </a:r>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is planning something. </a:t>
            </a:r>
          </a:p>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Shylock will make sure he attends the dinner.</a:t>
            </a:r>
            <a:endParaRPr lang="en-Z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2" name="laser.wav"/>
                                        </p:tgtEl>
                                      </p:cMediaNode>
                                    </p:audio>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subTnLst>
                                    <p:audio>
                                      <p:cMediaNode>
                                        <p:cTn display="0" masterRel="sameClick">
                                          <p:stCondLst>
                                            <p:cond evt="begin" delay="0">
                                              <p:tn val="20"/>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15. Why is it strange that Lorenzo should be late?</a:t>
            </a:r>
            <a:endParaRPr lang="en-ZA" dirty="0"/>
          </a:p>
        </p:txBody>
      </p:sp>
      <p:sp>
        <p:nvSpPr>
          <p:cNvPr id="3" name="Content Placeholder 2"/>
          <p:cNvSpPr>
            <a:spLocks noGrp="1"/>
          </p:cNvSpPr>
          <p:nvPr>
            <p:ph idx="1"/>
          </p:nvPr>
        </p:nvSpPr>
        <p:spPr>
          <a:xfrm>
            <a:off x="1978448" y="1447800"/>
            <a:ext cx="10239788" cy="4910158"/>
          </a:xfrm>
        </p:spPr>
        <p:txBody>
          <a:bodyPr>
            <a:normAutofit/>
          </a:bodyPr>
          <a:lstStyle/>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 lover should be eager to arrive at the appointment he has with his beloved.</a:t>
            </a:r>
            <a:endParaRPr lang="en-Z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16. What does Jessica take with her when she elopes with Lorenzo?</a:t>
            </a:r>
            <a:endParaRPr lang="en-ZA" dirty="0"/>
          </a:p>
        </p:txBody>
      </p:sp>
      <p:sp>
        <p:nvSpPr>
          <p:cNvPr id="3" name="Content Placeholder 2"/>
          <p:cNvSpPr>
            <a:spLocks noGrp="1"/>
          </p:cNvSpPr>
          <p:nvPr>
            <p:ph idx="1"/>
          </p:nvPr>
        </p:nvSpPr>
        <p:spPr>
          <a:xfrm>
            <a:off x="1978448" y="1447800"/>
            <a:ext cx="5893975" cy="4910158"/>
          </a:xfrm>
        </p:spPr>
        <p:txBody>
          <a:bodyPr>
            <a:normAutofit/>
          </a:bodyPr>
          <a:lstStyle/>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Ducats, gold and jewels.</a:t>
            </a:r>
            <a:endParaRPr lang="en-Z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3" descr="Jessica and Lorenzo.JPG"/>
          <p:cNvPicPr>
            <a:picLocks noChangeAspect="1"/>
          </p:cNvPicPr>
          <p:nvPr/>
        </p:nvPicPr>
        <p:blipFill>
          <a:blip r:embed="rId4" cstate="print"/>
          <a:stretch>
            <a:fillRect/>
          </a:stretch>
        </p:blipFill>
        <p:spPr>
          <a:xfrm>
            <a:off x="8229613" y="857232"/>
            <a:ext cx="4010304" cy="56435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3" name="bomb.wav"/>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17. How does Jessica leave without being recognised?</a:t>
            </a:r>
            <a:endParaRPr lang="en-ZA" dirty="0"/>
          </a:p>
        </p:txBody>
      </p:sp>
      <p:sp>
        <p:nvSpPr>
          <p:cNvPr id="3" name="Content Placeholder 2"/>
          <p:cNvSpPr>
            <a:spLocks noGrp="1"/>
          </p:cNvSpPr>
          <p:nvPr>
            <p:ph idx="1"/>
          </p:nvPr>
        </p:nvSpPr>
        <p:spPr>
          <a:xfrm>
            <a:off x="1978448" y="1447800"/>
            <a:ext cx="10239788" cy="4910158"/>
          </a:xfrm>
        </p:spPr>
        <p:txBody>
          <a:bodyPr>
            <a:normAutofit/>
          </a:bodyPr>
          <a:lstStyle/>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She is dressed like a boy who carries </a:t>
            </a:r>
            <a:r>
              <a:rPr lang="en-ZA" sz="60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Bassanio’s</a:t>
            </a:r>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torch.</a:t>
            </a:r>
            <a:endParaRPr lang="en-Z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18. What news does Antonio bring </a:t>
            </a:r>
            <a:r>
              <a:rPr lang="en-ZA" dirty="0" err="1" smtClean="0"/>
              <a:t>Gratiano</a:t>
            </a:r>
            <a:r>
              <a:rPr lang="en-ZA" dirty="0" smtClean="0"/>
              <a:t>?</a:t>
            </a:r>
            <a:endParaRPr lang="en-ZA" dirty="0"/>
          </a:p>
        </p:txBody>
      </p:sp>
      <p:sp>
        <p:nvSpPr>
          <p:cNvPr id="3" name="Content Placeholder 2"/>
          <p:cNvSpPr>
            <a:spLocks noGrp="1"/>
          </p:cNvSpPr>
          <p:nvPr>
            <p:ph idx="1"/>
          </p:nvPr>
        </p:nvSpPr>
        <p:spPr>
          <a:xfrm>
            <a:off x="1978448" y="1447800"/>
            <a:ext cx="10239788" cy="4910158"/>
          </a:xfrm>
        </p:spPr>
        <p:txBody>
          <a:bodyPr>
            <a:normAutofit/>
          </a:bodyPr>
          <a:lstStyle/>
          <a:p>
            <a:r>
              <a:rPr lang="en-ZA" sz="6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Bassanio’s</a:t>
            </a:r>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ship is ready to sail for Belmont. They are only waiting for </a:t>
            </a:r>
            <a:r>
              <a:rPr lang="en-ZA" sz="6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Gratiano</a:t>
            </a:r>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Z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1. Why  may Portia not like the way the Prince looks?</a:t>
            </a:r>
            <a:endParaRPr lang="en-ZA" dirty="0"/>
          </a:p>
        </p:txBody>
      </p:sp>
      <p:sp>
        <p:nvSpPr>
          <p:cNvPr id="3" name="Content Placeholder 2"/>
          <p:cNvSpPr>
            <a:spLocks noGrp="1"/>
          </p:cNvSpPr>
          <p:nvPr>
            <p:ph idx="1"/>
          </p:nvPr>
        </p:nvSpPr>
        <p:spPr>
          <a:xfrm>
            <a:off x="1978448" y="1447800"/>
            <a:ext cx="10333292" cy="1052506"/>
          </a:xfrm>
        </p:spPr>
        <p:txBody>
          <a:bodyPr>
            <a:normAutofit/>
          </a:bodyPr>
          <a:lstStyle/>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 has a dark skin colour</a:t>
            </a:r>
            <a:endParaRPr lang="en-Z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3" descr="Jomo Kenyatta.jpg"/>
          <p:cNvPicPr>
            <a:picLocks noChangeAspect="1"/>
          </p:cNvPicPr>
          <p:nvPr/>
        </p:nvPicPr>
        <p:blipFill>
          <a:blip r:embed="rId3" cstate="print"/>
          <a:stretch>
            <a:fillRect/>
          </a:stretch>
        </p:blipFill>
        <p:spPr>
          <a:xfrm>
            <a:off x="5550688" y="2509502"/>
            <a:ext cx="3039937" cy="37407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19. What does the Prince of Morocco think the lead casket mean?</a:t>
            </a:r>
            <a:endParaRPr lang="en-ZA" dirty="0"/>
          </a:p>
        </p:txBody>
      </p:sp>
      <p:sp>
        <p:nvSpPr>
          <p:cNvPr id="3" name="Content Placeholder 2"/>
          <p:cNvSpPr>
            <a:spLocks noGrp="1"/>
          </p:cNvSpPr>
          <p:nvPr>
            <p:ph idx="1"/>
          </p:nvPr>
        </p:nvSpPr>
        <p:spPr>
          <a:xfrm>
            <a:off x="1978448" y="1447800"/>
            <a:ext cx="6322603" cy="4910158"/>
          </a:xfrm>
        </p:spPr>
        <p:txBody>
          <a:bodyPr>
            <a:normAutofit fontScale="92500"/>
          </a:bodyPr>
          <a:lstStyle/>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casket is a threat.</a:t>
            </a:r>
          </a:p>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It asks you to risk all you have for a woman.</a:t>
            </a:r>
            <a:endParaRPr lang="en-Z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20. What does the Prince of Morocco think the silver casket mean?</a:t>
            </a:r>
            <a:endParaRPr lang="en-ZA" dirty="0"/>
          </a:p>
        </p:txBody>
      </p:sp>
      <p:sp>
        <p:nvSpPr>
          <p:cNvPr id="3" name="Content Placeholder 2"/>
          <p:cNvSpPr>
            <a:spLocks noGrp="1"/>
          </p:cNvSpPr>
          <p:nvPr>
            <p:ph idx="1"/>
          </p:nvPr>
        </p:nvSpPr>
        <p:spPr>
          <a:xfrm>
            <a:off x="1978448" y="1447800"/>
            <a:ext cx="10239788" cy="4910158"/>
          </a:xfrm>
        </p:spPr>
        <p:txBody>
          <a:bodyPr>
            <a:normAutofit/>
          </a:bodyPr>
          <a:lstStyle/>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 thinks he deserves Portia but maybe Portia deserves more.</a:t>
            </a:r>
            <a:endParaRPr lang="en-Z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21. Why does he choose the golden casket?</a:t>
            </a:r>
            <a:endParaRPr lang="en-ZA" dirty="0"/>
          </a:p>
        </p:txBody>
      </p:sp>
      <p:sp>
        <p:nvSpPr>
          <p:cNvPr id="3" name="Content Placeholder 2"/>
          <p:cNvSpPr>
            <a:spLocks noGrp="1"/>
          </p:cNvSpPr>
          <p:nvPr>
            <p:ph idx="1"/>
          </p:nvPr>
        </p:nvSpPr>
        <p:spPr>
          <a:xfrm>
            <a:off x="1978448" y="1447800"/>
            <a:ext cx="10239788" cy="4910158"/>
          </a:xfrm>
        </p:spPr>
        <p:txBody>
          <a:bodyPr>
            <a:normAutofit/>
          </a:bodyPr>
          <a:lstStyle/>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 thinks the whole world desires Portia. </a:t>
            </a:r>
          </a:p>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Portia’s picture also deserves to be stored in gold.</a:t>
            </a:r>
            <a:endParaRPr lang="en-Z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22. What does he find in the casket?</a:t>
            </a:r>
            <a:endParaRPr lang="en-ZA" dirty="0"/>
          </a:p>
        </p:txBody>
      </p:sp>
      <p:sp>
        <p:nvSpPr>
          <p:cNvPr id="3" name="Content Placeholder 2"/>
          <p:cNvSpPr>
            <a:spLocks noGrp="1"/>
          </p:cNvSpPr>
          <p:nvPr>
            <p:ph idx="1"/>
          </p:nvPr>
        </p:nvSpPr>
        <p:spPr>
          <a:xfrm>
            <a:off x="1978448" y="1447800"/>
            <a:ext cx="10239788" cy="4910158"/>
          </a:xfrm>
        </p:spPr>
        <p:txBody>
          <a:bodyPr>
            <a:normAutofit/>
          </a:bodyPr>
          <a:lstStyle/>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 skull with a note in it’s eye.</a:t>
            </a:r>
            <a:endParaRPr lang="en-Z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1266" name="Picture 2" descr="http://school.discoveryeducation.com/clipart/images/skull.gif"/>
          <p:cNvPicPr>
            <a:picLocks noChangeAspect="1" noChangeArrowheads="1"/>
          </p:cNvPicPr>
          <p:nvPr/>
        </p:nvPicPr>
        <p:blipFill>
          <a:blip r:embed="rId4" cstate="print"/>
          <a:srcRect/>
          <a:stretch>
            <a:fillRect/>
          </a:stretch>
        </p:blipFill>
        <p:spPr bwMode="auto">
          <a:xfrm>
            <a:off x="8015299" y="2622909"/>
            <a:ext cx="2943216" cy="38778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anim to="" calcmode="lin" valueType="num">
                                      <p:cBhvr>
                                        <p:cTn id="17" dur="1" fill="hold"/>
                                        <p:tgtEl>
                                          <p:spTgt spid="11266"/>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23. What did Shylock do when he discovered Jessica was gone?</a:t>
            </a:r>
            <a:endParaRPr lang="en-ZA" dirty="0"/>
          </a:p>
        </p:txBody>
      </p:sp>
      <p:sp>
        <p:nvSpPr>
          <p:cNvPr id="3" name="Content Placeholder 2"/>
          <p:cNvSpPr>
            <a:spLocks noGrp="1"/>
          </p:cNvSpPr>
          <p:nvPr>
            <p:ph idx="1"/>
          </p:nvPr>
        </p:nvSpPr>
        <p:spPr>
          <a:xfrm>
            <a:off x="1978448" y="1447800"/>
            <a:ext cx="10239788" cy="4910158"/>
          </a:xfrm>
        </p:spPr>
        <p:txBody>
          <a:bodyPr>
            <a:normAutofit/>
          </a:bodyPr>
          <a:lstStyle/>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 woke up the governor and ordered that </a:t>
            </a:r>
            <a:r>
              <a:rPr lang="en-ZA" sz="6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Bassanio’s</a:t>
            </a:r>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ship be searched.</a:t>
            </a:r>
            <a:endParaRPr lang="en-Z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24. Why did he suspect Antonio and </a:t>
            </a:r>
            <a:r>
              <a:rPr lang="en-ZA" dirty="0" err="1" smtClean="0"/>
              <a:t>Bassanio</a:t>
            </a:r>
            <a:r>
              <a:rPr lang="en-ZA" dirty="0" smtClean="0"/>
              <a:t> to be involved in Jessica’s elopement?</a:t>
            </a:r>
            <a:endParaRPr lang="en-ZA" dirty="0"/>
          </a:p>
        </p:txBody>
      </p:sp>
      <p:sp>
        <p:nvSpPr>
          <p:cNvPr id="3" name="Content Placeholder 2"/>
          <p:cNvSpPr>
            <a:spLocks noGrp="1"/>
          </p:cNvSpPr>
          <p:nvPr>
            <p:ph idx="1"/>
          </p:nvPr>
        </p:nvSpPr>
        <p:spPr>
          <a:xfrm>
            <a:off x="1978448" y="1447800"/>
            <a:ext cx="10239788" cy="4910158"/>
          </a:xfrm>
        </p:spPr>
        <p:txBody>
          <a:bodyPr>
            <a:normAutofit/>
          </a:bodyPr>
          <a:lstStyle/>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Lorenzo was a friend of </a:t>
            </a:r>
            <a:r>
              <a:rPr lang="en-ZA" sz="6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Bassanio</a:t>
            </a:r>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and Antonio.</a:t>
            </a:r>
            <a:endParaRPr lang="en-Z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25. Why must Antonio now hope that his ships come back within three months?</a:t>
            </a:r>
            <a:endParaRPr lang="en-ZA" dirty="0"/>
          </a:p>
        </p:txBody>
      </p:sp>
      <p:sp>
        <p:nvSpPr>
          <p:cNvPr id="3" name="Content Placeholder 2"/>
          <p:cNvSpPr>
            <a:spLocks noGrp="1"/>
          </p:cNvSpPr>
          <p:nvPr>
            <p:ph idx="1"/>
          </p:nvPr>
        </p:nvSpPr>
        <p:spPr>
          <a:xfrm>
            <a:off x="1978448" y="1447800"/>
            <a:ext cx="10239788" cy="4910158"/>
          </a:xfrm>
        </p:spPr>
        <p:txBody>
          <a:bodyPr>
            <a:normAutofit/>
          </a:bodyPr>
          <a:lstStyle/>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Shylock will make Antonio pay.</a:t>
            </a:r>
          </a:p>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Shylock has more reason to be angry with Antonio.</a:t>
            </a:r>
            <a:endParaRPr lang="en-Z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26. What last message did Antonio give </a:t>
            </a:r>
            <a:r>
              <a:rPr lang="en-ZA" dirty="0" err="1" smtClean="0"/>
              <a:t>Bassanio</a:t>
            </a:r>
            <a:r>
              <a:rPr lang="en-ZA" dirty="0" smtClean="0"/>
              <a:t> when he left?</a:t>
            </a:r>
            <a:endParaRPr lang="en-ZA" dirty="0"/>
          </a:p>
        </p:txBody>
      </p:sp>
      <p:sp>
        <p:nvSpPr>
          <p:cNvPr id="3" name="Content Placeholder 2"/>
          <p:cNvSpPr>
            <a:spLocks noGrp="1"/>
          </p:cNvSpPr>
          <p:nvPr>
            <p:ph idx="1"/>
          </p:nvPr>
        </p:nvSpPr>
        <p:spPr>
          <a:xfrm>
            <a:off x="1978448" y="1447800"/>
            <a:ext cx="10239788" cy="4910158"/>
          </a:xfrm>
        </p:spPr>
        <p:txBody>
          <a:bodyPr>
            <a:normAutofit fontScale="77500" lnSpcReduction="20000"/>
          </a:bodyPr>
          <a:lstStyle/>
          <a:p>
            <a:r>
              <a:rPr lang="en-ZA" sz="6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Bassanio</a:t>
            </a:r>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does not have to return quickly.</a:t>
            </a:r>
          </a:p>
          <a:p>
            <a:r>
              <a:rPr lang="en-ZA" sz="6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Bassanio</a:t>
            </a:r>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must not even think about the contract between Shylock and Antonio.</a:t>
            </a:r>
          </a:p>
          <a:p>
            <a:r>
              <a:rPr lang="en-ZA" sz="6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Bassanio</a:t>
            </a:r>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must show Portia all the love he could and he must focus on marrying Portia.</a:t>
            </a:r>
            <a:endParaRPr lang="en-Z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2" name="laser.wav"/>
                                        </p:tgtEl>
                                      </p:cMediaNode>
                                    </p:audio>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subTnLst>
                                    <p:audio>
                                      <p:cMediaNode>
                                        <p:cTn display="0" masterRel="sameClick">
                                          <p:stCondLst>
                                            <p:cond evt="begin" delay="0">
                                              <p:tn val="20"/>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27. What oath must the Prince of </a:t>
            </a:r>
            <a:r>
              <a:rPr lang="en-ZA" dirty="0" err="1" smtClean="0"/>
              <a:t>Arragon</a:t>
            </a:r>
            <a:r>
              <a:rPr lang="en-ZA" dirty="0" smtClean="0"/>
              <a:t> make before he chooses a casket?</a:t>
            </a:r>
            <a:endParaRPr lang="en-ZA" dirty="0"/>
          </a:p>
        </p:txBody>
      </p:sp>
      <p:sp>
        <p:nvSpPr>
          <p:cNvPr id="3" name="Content Placeholder 2"/>
          <p:cNvSpPr>
            <a:spLocks noGrp="1"/>
          </p:cNvSpPr>
          <p:nvPr>
            <p:ph idx="1"/>
          </p:nvPr>
        </p:nvSpPr>
        <p:spPr>
          <a:xfrm>
            <a:off x="1978448" y="1447800"/>
            <a:ext cx="10239788" cy="4910158"/>
          </a:xfrm>
        </p:spPr>
        <p:txBody>
          <a:bodyPr>
            <a:normAutofit fontScale="85000" lnSpcReduction="20000"/>
          </a:bodyPr>
          <a:lstStyle/>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 may never tell anyone which casket he has chosen.</a:t>
            </a:r>
          </a:p>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If he chooses incorrectly he may never ask another woman to marry him.</a:t>
            </a:r>
          </a:p>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 must leave immediately if he chooses wrong.</a:t>
            </a:r>
            <a:endParaRPr lang="en-Z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2" name="laser.wav"/>
                                        </p:tgtEl>
                                      </p:cMediaNode>
                                    </p:audio>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subTnLst>
                                    <p:audio>
                                      <p:cMediaNode>
                                        <p:cTn display="0" masterRel="sameClick">
                                          <p:stCondLst>
                                            <p:cond evt="begin" delay="0">
                                              <p:tn val="20"/>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28. Why does the Prince of </a:t>
            </a:r>
            <a:r>
              <a:rPr lang="en-ZA" dirty="0" err="1" smtClean="0"/>
              <a:t>Arragon</a:t>
            </a:r>
            <a:r>
              <a:rPr lang="en-ZA" dirty="0" smtClean="0"/>
              <a:t> choose the particular casket?</a:t>
            </a:r>
            <a:endParaRPr lang="en-ZA" dirty="0"/>
          </a:p>
        </p:txBody>
      </p:sp>
      <p:sp>
        <p:nvSpPr>
          <p:cNvPr id="3" name="Content Placeholder 2"/>
          <p:cNvSpPr>
            <a:spLocks noGrp="1"/>
          </p:cNvSpPr>
          <p:nvPr>
            <p:ph idx="1"/>
          </p:nvPr>
        </p:nvSpPr>
        <p:spPr>
          <a:xfrm>
            <a:off x="1978448" y="1447800"/>
            <a:ext cx="10239788" cy="4910158"/>
          </a:xfrm>
        </p:spPr>
        <p:txBody>
          <a:bodyPr>
            <a:normAutofit fontScale="77500" lnSpcReduction="20000"/>
          </a:bodyPr>
          <a:lstStyle/>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 would not choose what many men desire and Portia must be much more attractive before he chooses to risk all he has for her.</a:t>
            </a:r>
          </a:p>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 will choose what he deserves, he will not pretend to be what he is not.</a:t>
            </a:r>
            <a:endParaRPr lang="en-Z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2. How must Portia test whether the Prince is the same as any other man?</a:t>
            </a:r>
            <a:endParaRPr lang="en-ZA" dirty="0"/>
          </a:p>
        </p:txBody>
      </p:sp>
      <p:sp>
        <p:nvSpPr>
          <p:cNvPr id="3" name="Content Placeholder 2"/>
          <p:cNvSpPr>
            <a:spLocks noGrp="1"/>
          </p:cNvSpPr>
          <p:nvPr>
            <p:ph idx="1"/>
          </p:nvPr>
        </p:nvSpPr>
        <p:spPr>
          <a:xfrm>
            <a:off x="1978448" y="1447800"/>
            <a:ext cx="6739326" cy="4910158"/>
          </a:xfrm>
        </p:spPr>
        <p:txBody>
          <a:bodyPr>
            <a:normAutofit fontScale="70000" lnSpcReduction="20000"/>
          </a:bodyPr>
          <a:lstStyle/>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She must bring the whitest person she can find in Northern Europe. They must cut the white person and the Prince of Morocco and then they must decide whose blood is the reddest.</a:t>
            </a:r>
            <a:endParaRPr lang="en-Z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1746" name="Picture 2" descr="http://phillipphiles.files.wordpress.com/2009/05/blood-drive.jpg"/>
          <p:cNvPicPr>
            <a:picLocks noChangeAspect="1" noChangeArrowheads="1"/>
          </p:cNvPicPr>
          <p:nvPr/>
        </p:nvPicPr>
        <p:blipFill>
          <a:blip r:embed="rId4" cstate="print"/>
          <a:srcRect/>
          <a:stretch>
            <a:fillRect/>
          </a:stretch>
        </p:blipFill>
        <p:spPr bwMode="auto">
          <a:xfrm>
            <a:off x="9086869" y="1214422"/>
            <a:ext cx="2943218" cy="415889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1746"/>
                                        </p:tgtEl>
                                        <p:attrNameLst>
                                          <p:attrName>style.visibility</p:attrName>
                                        </p:attrNameLst>
                                      </p:cBhvr>
                                      <p:to>
                                        <p:strVal val="visible"/>
                                      </p:to>
                                    </p:set>
                                    <p:anim to="" calcmode="lin" valueType="num">
                                      <p:cBhvr>
                                        <p:cTn id="17" dur="1" fill="hold"/>
                                        <p:tgtEl>
                                          <p:spTgt spid="31746"/>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29. What does he find in the casket and what does it mean?</a:t>
            </a:r>
            <a:endParaRPr lang="en-ZA" dirty="0"/>
          </a:p>
        </p:txBody>
      </p:sp>
      <p:sp>
        <p:nvSpPr>
          <p:cNvPr id="3" name="Content Placeholder 2"/>
          <p:cNvSpPr>
            <a:spLocks noGrp="1"/>
          </p:cNvSpPr>
          <p:nvPr>
            <p:ph idx="1"/>
          </p:nvPr>
        </p:nvSpPr>
        <p:spPr>
          <a:xfrm>
            <a:off x="1978448" y="1447800"/>
            <a:ext cx="10239788" cy="4910158"/>
          </a:xfrm>
        </p:spPr>
        <p:txBody>
          <a:bodyPr>
            <a:normAutofit/>
          </a:bodyPr>
          <a:lstStyle/>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picture of a clown.</a:t>
            </a:r>
          </a:p>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one who chooses this casket will always be a fool.</a:t>
            </a:r>
          </a:p>
          <a:p>
            <a:endParaRPr lang="en-Z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30. Who is announced at the gate?</a:t>
            </a:r>
            <a:endParaRPr lang="en-ZA" dirty="0"/>
          </a:p>
        </p:txBody>
      </p:sp>
      <p:sp>
        <p:nvSpPr>
          <p:cNvPr id="3" name="Content Placeholder 2"/>
          <p:cNvSpPr>
            <a:spLocks noGrp="1"/>
          </p:cNvSpPr>
          <p:nvPr>
            <p:ph idx="1"/>
          </p:nvPr>
        </p:nvSpPr>
        <p:spPr>
          <a:xfrm>
            <a:off x="1978448" y="1447800"/>
            <a:ext cx="10239788" cy="4910158"/>
          </a:xfrm>
        </p:spPr>
        <p:txBody>
          <a:bodyPr>
            <a:normAutofit/>
          </a:bodyPr>
          <a:lstStyle/>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arrival of a rich Venetian who was there before.</a:t>
            </a:r>
          </a:p>
          <a:p>
            <a:endParaRPr lang="en-Z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31. How do you know </a:t>
            </a:r>
            <a:r>
              <a:rPr lang="en-ZA" dirty="0" err="1" smtClean="0"/>
              <a:t>Bassanio</a:t>
            </a:r>
            <a:r>
              <a:rPr lang="en-ZA" dirty="0" smtClean="0"/>
              <a:t> made a great impression at the gate?</a:t>
            </a:r>
            <a:endParaRPr lang="en-ZA" dirty="0"/>
          </a:p>
        </p:txBody>
      </p:sp>
      <p:sp>
        <p:nvSpPr>
          <p:cNvPr id="3" name="Content Placeholder 2"/>
          <p:cNvSpPr>
            <a:spLocks noGrp="1"/>
          </p:cNvSpPr>
          <p:nvPr>
            <p:ph idx="1"/>
          </p:nvPr>
        </p:nvSpPr>
        <p:spPr>
          <a:xfrm>
            <a:off x="1978448" y="1447800"/>
            <a:ext cx="10239788" cy="4910158"/>
          </a:xfrm>
        </p:spPr>
        <p:txBody>
          <a:bodyPr>
            <a:normAutofit/>
          </a:bodyPr>
          <a:lstStyle/>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servant can not stop talking about all the rich gifts that </a:t>
            </a:r>
            <a:r>
              <a:rPr lang="en-ZA" sz="6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Bassanio</a:t>
            </a:r>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brought with him.</a:t>
            </a:r>
          </a:p>
          <a:p>
            <a:endParaRPr lang="en-Z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32. Do you think it will bother Portia if she finds out </a:t>
            </a:r>
            <a:r>
              <a:rPr lang="en-ZA" dirty="0" err="1" smtClean="0"/>
              <a:t>Bassanio</a:t>
            </a:r>
            <a:r>
              <a:rPr lang="en-ZA" dirty="0" smtClean="0"/>
              <a:t> is poor?</a:t>
            </a:r>
            <a:endParaRPr lang="en-ZA" dirty="0"/>
          </a:p>
        </p:txBody>
      </p:sp>
      <p:sp>
        <p:nvSpPr>
          <p:cNvPr id="3" name="Content Placeholder 2"/>
          <p:cNvSpPr>
            <a:spLocks noGrp="1"/>
          </p:cNvSpPr>
          <p:nvPr>
            <p:ph idx="1"/>
          </p:nvPr>
        </p:nvSpPr>
        <p:spPr>
          <a:xfrm>
            <a:off x="1978448" y="1447800"/>
            <a:ext cx="10239788" cy="4910158"/>
          </a:xfrm>
        </p:spPr>
        <p:txBody>
          <a:bodyPr>
            <a:normAutofit/>
          </a:bodyPr>
          <a:lstStyle/>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Maybe, maybe not.</a:t>
            </a:r>
          </a:p>
          <a:p>
            <a:endParaRPr lang="en-Z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3. Why does Portia not care how he looks?</a:t>
            </a:r>
            <a:endParaRPr lang="en-ZA" dirty="0"/>
          </a:p>
        </p:txBody>
      </p:sp>
      <p:sp>
        <p:nvSpPr>
          <p:cNvPr id="3" name="Content Placeholder 2"/>
          <p:cNvSpPr>
            <a:spLocks noGrp="1"/>
          </p:cNvSpPr>
          <p:nvPr>
            <p:ph idx="1"/>
          </p:nvPr>
        </p:nvSpPr>
        <p:spPr>
          <a:xfrm>
            <a:off x="1978448" y="1447800"/>
            <a:ext cx="6739326" cy="4910158"/>
          </a:xfrm>
        </p:spPr>
        <p:txBody>
          <a:bodyPr>
            <a:normAutofit fontScale="70000" lnSpcReduction="20000"/>
          </a:bodyPr>
          <a:lstStyle/>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Her father’s will forbids her to look at the appearance of the men who wants to marry her. If a man chooses the right casket she must marry them, regardless of what they look like.</a:t>
            </a:r>
            <a:endParaRPr lang="en-Z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Picture 5" descr="A-horse-sports-a-small-umbrella-to-protect-its-head-from-the-sun-Photographic-Print-C11986994.jpg"/>
          <p:cNvPicPr>
            <a:picLocks noChangeAspect="1"/>
          </p:cNvPicPr>
          <p:nvPr/>
        </p:nvPicPr>
        <p:blipFill>
          <a:blip r:embed="rId3" cstate="print"/>
          <a:stretch>
            <a:fillRect/>
          </a:stretch>
        </p:blipFill>
        <p:spPr>
          <a:xfrm>
            <a:off x="8801118" y="1428737"/>
            <a:ext cx="3544888" cy="4048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4. How do you know the Prince of Morocco is a brave man?</a:t>
            </a:r>
            <a:endParaRPr lang="en-ZA" dirty="0"/>
          </a:p>
        </p:txBody>
      </p:sp>
      <p:sp>
        <p:nvSpPr>
          <p:cNvPr id="3" name="Content Placeholder 2"/>
          <p:cNvSpPr>
            <a:spLocks noGrp="1"/>
          </p:cNvSpPr>
          <p:nvPr>
            <p:ph idx="1"/>
          </p:nvPr>
        </p:nvSpPr>
        <p:spPr>
          <a:xfrm>
            <a:off x="1978448" y="1447800"/>
            <a:ext cx="6739326" cy="4910158"/>
          </a:xfrm>
        </p:spPr>
        <p:txBody>
          <a:bodyPr>
            <a:normAutofit/>
          </a:bodyPr>
          <a:lstStyle/>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 has killed many brave men and kings.</a:t>
            </a:r>
            <a:endParaRPr lang="en-Z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 name="Picture 6" descr="ozymandias sand sculpture.jpg"/>
          <p:cNvPicPr>
            <a:picLocks noChangeAspect="1"/>
          </p:cNvPicPr>
          <p:nvPr/>
        </p:nvPicPr>
        <p:blipFill>
          <a:blip r:embed="rId3" cstate="print"/>
          <a:stretch>
            <a:fillRect/>
          </a:stretch>
        </p:blipFill>
        <p:spPr>
          <a:xfrm>
            <a:off x="8467741" y="2357431"/>
            <a:ext cx="3806011" cy="34055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5. Describe the struggle </a:t>
            </a:r>
            <a:r>
              <a:rPr lang="en-ZA" dirty="0" err="1" smtClean="0"/>
              <a:t>Launcelot</a:t>
            </a:r>
            <a:r>
              <a:rPr lang="en-ZA" dirty="0" smtClean="0"/>
              <a:t> has with his conscience?</a:t>
            </a:r>
            <a:endParaRPr lang="en-ZA" dirty="0"/>
          </a:p>
        </p:txBody>
      </p:sp>
      <p:sp>
        <p:nvSpPr>
          <p:cNvPr id="3" name="Content Placeholder 2"/>
          <p:cNvSpPr>
            <a:spLocks noGrp="1"/>
          </p:cNvSpPr>
          <p:nvPr>
            <p:ph idx="1"/>
          </p:nvPr>
        </p:nvSpPr>
        <p:spPr>
          <a:xfrm>
            <a:off x="1228689" y="1500174"/>
            <a:ext cx="9286940" cy="4910158"/>
          </a:xfrm>
        </p:spPr>
        <p:txBody>
          <a:bodyPr>
            <a:normAutofit/>
          </a:bodyPr>
          <a:lstStyle/>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 can not decide if he should stay with the Shylock or leave Shylock’s service.</a:t>
            </a:r>
            <a:endParaRPr lang="en-Z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8674" name="Picture 2" descr="http://school.discoveryeducation.com/clipart/images/angel4c.gif"/>
          <p:cNvPicPr>
            <a:picLocks noChangeAspect="1" noChangeArrowheads="1"/>
          </p:cNvPicPr>
          <p:nvPr/>
        </p:nvPicPr>
        <p:blipFill>
          <a:blip r:embed="rId4" cstate="print"/>
          <a:srcRect/>
          <a:stretch>
            <a:fillRect/>
          </a:stretch>
        </p:blipFill>
        <p:spPr bwMode="auto">
          <a:xfrm>
            <a:off x="9872687" y="2000240"/>
            <a:ext cx="2443174" cy="1706150"/>
          </a:xfrm>
          <a:prstGeom prst="rect">
            <a:avLst/>
          </a:prstGeom>
          <a:noFill/>
        </p:spPr>
      </p:pic>
      <p:pic>
        <p:nvPicPr>
          <p:cNvPr id="28676" name="Picture 4" descr="http://blogs.zdnet.com/images/bsd%20linux%20devil.JPG"/>
          <p:cNvPicPr>
            <a:picLocks noChangeAspect="1" noChangeArrowheads="1"/>
          </p:cNvPicPr>
          <p:nvPr/>
        </p:nvPicPr>
        <p:blipFill>
          <a:blip r:embed="rId5" cstate="print"/>
          <a:srcRect/>
          <a:stretch>
            <a:fillRect/>
          </a:stretch>
        </p:blipFill>
        <p:spPr bwMode="auto">
          <a:xfrm flipH="1">
            <a:off x="8620734" y="3857628"/>
            <a:ext cx="2182423" cy="18573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8674"/>
                                        </p:tgtEl>
                                        <p:attrNameLst>
                                          <p:attrName>style.visibility</p:attrName>
                                        </p:attrNameLst>
                                      </p:cBhvr>
                                      <p:to>
                                        <p:strVal val="visible"/>
                                      </p:to>
                                    </p:set>
                                    <p:anim to="" calcmode="lin" valueType="num">
                                      <p:cBhvr>
                                        <p:cTn id="17" dur="1" fill="hold"/>
                                        <p:tgtEl>
                                          <p:spTgt spid="28674"/>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8676"/>
                                        </p:tgtEl>
                                        <p:attrNameLst>
                                          <p:attrName>style.visibility</p:attrName>
                                        </p:attrNameLst>
                                      </p:cBhvr>
                                      <p:to>
                                        <p:strVal val="visible"/>
                                      </p:to>
                                    </p:set>
                                    <p:anim to="" calcmode="lin" valueType="num">
                                      <p:cBhvr>
                                        <p:cTn id="22" dur="1" fill="hold"/>
                                        <p:tgtEl>
                                          <p:spTgt spid="28676"/>
                                        </p:tgtEl>
                                        <p:attrNameLst>
                                          <p:attrName/>
                                        </p:attrNameLst>
                                      </p:cBhvr>
                                    </p:anim>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6. Why is it fortunate that </a:t>
            </a:r>
            <a:r>
              <a:rPr lang="en-ZA" dirty="0" err="1" smtClean="0"/>
              <a:t>Launcelot</a:t>
            </a:r>
            <a:r>
              <a:rPr lang="en-ZA" dirty="0" smtClean="0"/>
              <a:t> should meet </a:t>
            </a:r>
            <a:r>
              <a:rPr lang="en-ZA" dirty="0" err="1" smtClean="0"/>
              <a:t>Gobbo</a:t>
            </a:r>
            <a:r>
              <a:rPr lang="en-ZA" dirty="0" smtClean="0"/>
              <a:t>?</a:t>
            </a:r>
            <a:endParaRPr lang="en-ZA" dirty="0"/>
          </a:p>
        </p:txBody>
      </p:sp>
      <p:sp>
        <p:nvSpPr>
          <p:cNvPr id="3" name="Content Placeholder 2"/>
          <p:cNvSpPr>
            <a:spLocks noGrp="1"/>
          </p:cNvSpPr>
          <p:nvPr>
            <p:ph idx="1"/>
          </p:nvPr>
        </p:nvSpPr>
        <p:spPr>
          <a:xfrm>
            <a:off x="1978448" y="1447800"/>
            <a:ext cx="6394041" cy="4910158"/>
          </a:xfrm>
        </p:spPr>
        <p:txBody>
          <a:bodyPr>
            <a:normAutofit/>
          </a:bodyPr>
          <a:lstStyle/>
          <a:p>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His father can now sell him into the service of </a:t>
            </a:r>
            <a:r>
              <a:rPr lang="en-ZA" sz="6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Bassanio</a:t>
            </a:r>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Z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3" descr="launcelot and gobbo.JPG"/>
          <p:cNvPicPr>
            <a:picLocks noChangeAspect="1"/>
          </p:cNvPicPr>
          <p:nvPr/>
        </p:nvPicPr>
        <p:blipFill>
          <a:blip r:embed="rId4" cstate="print"/>
          <a:stretch>
            <a:fillRect/>
          </a:stretch>
        </p:blipFill>
        <p:spPr>
          <a:xfrm>
            <a:off x="8285891" y="1285860"/>
            <a:ext cx="3946692" cy="47126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7. Who does </a:t>
            </a:r>
            <a:r>
              <a:rPr lang="en-ZA" dirty="0" err="1" smtClean="0"/>
              <a:t>Launcelot</a:t>
            </a:r>
            <a:r>
              <a:rPr lang="en-ZA" dirty="0" smtClean="0"/>
              <a:t> want to work with?</a:t>
            </a:r>
            <a:endParaRPr lang="en-ZA" dirty="0"/>
          </a:p>
        </p:txBody>
      </p:sp>
      <p:sp>
        <p:nvSpPr>
          <p:cNvPr id="3" name="Content Placeholder 2"/>
          <p:cNvSpPr>
            <a:spLocks noGrp="1"/>
          </p:cNvSpPr>
          <p:nvPr>
            <p:ph idx="1"/>
          </p:nvPr>
        </p:nvSpPr>
        <p:spPr>
          <a:xfrm>
            <a:off x="1978448" y="1447800"/>
            <a:ext cx="10239788" cy="4910158"/>
          </a:xfrm>
        </p:spPr>
        <p:txBody>
          <a:bodyPr>
            <a:normAutofit/>
          </a:bodyPr>
          <a:lstStyle/>
          <a:p>
            <a:r>
              <a:rPr lang="en-ZA" sz="6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Bassanio</a:t>
            </a:r>
            <a:endParaRPr lang="en-Z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6626" name="Picture 2" descr="http://plasticbeads.files.wordpress.com/2009/09/2004_merchant_of_venice_010.jpg"/>
          <p:cNvPicPr>
            <a:picLocks noChangeAspect="1" noChangeArrowheads="1"/>
          </p:cNvPicPr>
          <p:nvPr/>
        </p:nvPicPr>
        <p:blipFill>
          <a:blip r:embed="rId4" cstate="print">
            <a:lum bright="20000"/>
          </a:blip>
          <a:srcRect l="11480" r="29209" b="61538"/>
          <a:stretch>
            <a:fillRect/>
          </a:stretch>
        </p:blipFill>
        <p:spPr bwMode="auto">
          <a:xfrm>
            <a:off x="7158043" y="1285875"/>
            <a:ext cx="5019730" cy="48577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6626"/>
                                        </p:tgtEl>
                                        <p:attrNameLst>
                                          <p:attrName>style.visibility</p:attrName>
                                        </p:attrNameLst>
                                      </p:cBhvr>
                                      <p:to>
                                        <p:strVal val="visible"/>
                                      </p:to>
                                    </p:set>
                                    <p:anim to="" calcmode="lin" valueType="num">
                                      <p:cBhvr>
                                        <p:cTn id="12" dur="1" fill="hold"/>
                                        <p:tgtEl>
                                          <p:spTgt spid="26626"/>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to="" calcmode="lin" valueType="num">
                                      <p:cBhvr>
                                        <p:cTn id="17" dur="1" fill="hold"/>
                                        <p:tgtEl>
                                          <p:spTgt spid="3">
                                            <p:txEl>
                                              <p:pRg st="0" end="0"/>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8. Why doesn’t </a:t>
            </a:r>
            <a:r>
              <a:rPr lang="en-ZA" dirty="0" err="1" smtClean="0"/>
              <a:t>Bassanio</a:t>
            </a:r>
            <a:r>
              <a:rPr lang="en-ZA" dirty="0" smtClean="0"/>
              <a:t> want </a:t>
            </a:r>
            <a:r>
              <a:rPr lang="en-ZA" dirty="0" err="1" smtClean="0"/>
              <a:t>Gratiano</a:t>
            </a:r>
            <a:r>
              <a:rPr lang="en-ZA" dirty="0" smtClean="0"/>
              <a:t> to go with him to Belmont?</a:t>
            </a:r>
            <a:endParaRPr lang="en-ZA" dirty="0"/>
          </a:p>
        </p:txBody>
      </p:sp>
      <p:sp>
        <p:nvSpPr>
          <p:cNvPr id="3" name="Content Placeholder 2"/>
          <p:cNvSpPr>
            <a:spLocks noGrp="1"/>
          </p:cNvSpPr>
          <p:nvPr>
            <p:ph idx="1"/>
          </p:nvPr>
        </p:nvSpPr>
        <p:spPr>
          <a:xfrm>
            <a:off x="1978448" y="1447800"/>
            <a:ext cx="10239788" cy="4910158"/>
          </a:xfrm>
        </p:spPr>
        <p:txBody>
          <a:bodyPr>
            <a:normAutofit/>
          </a:bodyPr>
          <a:lstStyle/>
          <a:p>
            <a:r>
              <a:rPr lang="en-ZA" sz="6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Gratiano</a:t>
            </a:r>
            <a:r>
              <a:rPr lang="en-ZA"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is too wild, rude and he has a loud voice. He will upset the people of Belmont.</a:t>
            </a:r>
            <a:endParaRPr lang="en-ZA"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83</TotalTime>
  <Words>972</Words>
  <Application>Microsoft Office PowerPoint</Application>
  <PresentationFormat>Custom</PresentationFormat>
  <Paragraphs>82</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Solstice</vt:lpstr>
      <vt:lpstr>The Merchant of Venice</vt:lpstr>
      <vt:lpstr>1. Why  may Portia not like the way the Prince looks?</vt:lpstr>
      <vt:lpstr>2. How must Portia test whether the Prince is the same as any other man?</vt:lpstr>
      <vt:lpstr>3. Why does Portia not care how he looks?</vt:lpstr>
      <vt:lpstr>4. How do you know the Prince of Morocco is a brave man?</vt:lpstr>
      <vt:lpstr>5. Describe the struggle Launcelot has with his conscience?</vt:lpstr>
      <vt:lpstr>6. Why is it fortunate that Launcelot should meet Gobbo?</vt:lpstr>
      <vt:lpstr>7. Who does Launcelot want to work with?</vt:lpstr>
      <vt:lpstr>8. Why doesn’t Bassanio want Gratiano to go with him to Belmont?</vt:lpstr>
      <vt:lpstr>9. How does Jessica feel about her father and about living in his house?</vt:lpstr>
      <vt:lpstr>10. Who is Jessica in love with and why would Shylock not accept it?</vt:lpstr>
      <vt:lpstr>11. What is the message that Lorenzo receives from Jessica?</vt:lpstr>
      <vt:lpstr>12. Where is Shylock going?</vt:lpstr>
      <vt:lpstr>13. List the things Shylock trusts his daughter with?</vt:lpstr>
      <vt:lpstr>14. Why does Launcelot mention that his nose bled the other night?</vt:lpstr>
      <vt:lpstr>15. Why is it strange that Lorenzo should be late?</vt:lpstr>
      <vt:lpstr>16. What does Jessica take with her when she elopes with Lorenzo?</vt:lpstr>
      <vt:lpstr>17. How does Jessica leave without being recognised?</vt:lpstr>
      <vt:lpstr>18. What news does Antonio bring Gratiano?</vt:lpstr>
      <vt:lpstr>19. What does the Prince of Morocco think the lead casket mean?</vt:lpstr>
      <vt:lpstr>20. What does the Prince of Morocco think the silver casket mean?</vt:lpstr>
      <vt:lpstr>21. Why does he choose the golden casket?</vt:lpstr>
      <vt:lpstr>22. What does he find in the casket?</vt:lpstr>
      <vt:lpstr>23. What did Shylock do when he discovered Jessica was gone?</vt:lpstr>
      <vt:lpstr>24. Why did he suspect Antonio and Bassanio to be involved in Jessica’s elopement?</vt:lpstr>
      <vt:lpstr>25. Why must Antonio now hope that his ships come back within three months?</vt:lpstr>
      <vt:lpstr>26. What last message did Antonio give Bassanio when he left?</vt:lpstr>
      <vt:lpstr>27. What oath must the Prince of Arragon make before he chooses a casket?</vt:lpstr>
      <vt:lpstr>28. Why does the Prince of Arragon choose the particular casket?</vt:lpstr>
      <vt:lpstr>29. What does he find in the casket and what does it mean?</vt:lpstr>
      <vt:lpstr>30. Who is announced at the gate?</vt:lpstr>
      <vt:lpstr>31. How do you know Bassanio made a great impression at the gate?</vt:lpstr>
      <vt:lpstr>32. Do you think it will bother Portia if she finds out Bassanio is poor?</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Merchant of Venice</dc:title>
  <dc:creator>Carol</dc:creator>
  <cp:lastModifiedBy>Carol</cp:lastModifiedBy>
  <cp:revision>5</cp:revision>
  <dcterms:created xsi:type="dcterms:W3CDTF">2010-02-24T08:29:26Z</dcterms:created>
  <dcterms:modified xsi:type="dcterms:W3CDTF">2010-03-01T07:26:12Z</dcterms:modified>
</cp:coreProperties>
</file>